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0690" y="646033"/>
            <a:ext cx="3335536" cy="402669"/>
          </a:xfrm>
          <a:prstGeom prst="roundRect">
            <a:avLst>
              <a:gd name="adj" fmla="val 18138"/>
            </a:avLst>
          </a:prstGeom>
          <a:solidFill>
            <a:srgbClr val="D2D9F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064" y="760452"/>
            <a:ext cx="173831" cy="173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1811" y="711160"/>
            <a:ext cx="28140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RECOMMENDATIONS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0690" y="1131927"/>
            <a:ext cx="780549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Actionable Business Strategies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60690" y="2123599"/>
            <a:ext cx="4230767" cy="2796064"/>
          </a:xfrm>
          <a:prstGeom prst="roundRect">
            <a:avLst>
              <a:gd name="adj" fmla="val 326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85599" y="2348508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4967E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908" y="2527816"/>
            <a:ext cx="293370" cy="2933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5599" y="320873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985599" y="3673197"/>
            <a:ext cx="37809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and perks to convert repeat buyers into loyal subscribers.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199698" y="2123599"/>
            <a:ext cx="4230886" cy="2796064"/>
          </a:xfrm>
          <a:prstGeom prst="roundRect">
            <a:avLst>
              <a:gd name="adj" fmla="val 326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24607" y="2348508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4967E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915" y="2527816"/>
            <a:ext cx="293370" cy="2933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4607" y="320873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5424607" y="3673197"/>
            <a:ext cx="3781068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accelerate their journey into the "Loyal" customer segment.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38824" y="2123599"/>
            <a:ext cx="4230767" cy="2796064"/>
          </a:xfrm>
          <a:prstGeom prst="roundRect">
            <a:avLst>
              <a:gd name="adj" fmla="val 326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63733" y="2348508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4967E9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3041" y="2527816"/>
            <a:ext cx="293370" cy="29337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3733" y="3208734"/>
            <a:ext cx="301502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Review Discount Policy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9863733" y="3673197"/>
            <a:ext cx="37809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promotional sales boosts with margin control for sustainable growth.</a:t>
            </a:r>
            <a:endParaRPr lang="en-US" sz="1700" dirty="0"/>
          </a:p>
        </p:txBody>
      </p:sp>
      <p:sp>
        <p:nvSpPr>
          <p:cNvPr id="21" name="Shape 15"/>
          <p:cNvSpPr/>
          <p:nvPr/>
        </p:nvSpPr>
        <p:spPr>
          <a:xfrm>
            <a:off x="760690" y="5127903"/>
            <a:ext cx="6450330" cy="2455545"/>
          </a:xfrm>
          <a:prstGeom prst="roundRect">
            <a:avLst>
              <a:gd name="adj" fmla="val 371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985599" y="5352812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4967E9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908" y="5532120"/>
            <a:ext cx="293370" cy="29337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85599" y="621303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985599" y="6677501"/>
            <a:ext cx="600051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sp>
        <p:nvSpPr>
          <p:cNvPr id="26" name="Shape 19"/>
          <p:cNvSpPr/>
          <p:nvPr/>
        </p:nvSpPr>
        <p:spPr>
          <a:xfrm>
            <a:off x="7419261" y="5127903"/>
            <a:ext cx="6450330" cy="2455545"/>
          </a:xfrm>
          <a:prstGeom prst="roundRect">
            <a:avLst>
              <a:gd name="adj" fmla="val 371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644170" y="5352812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4967E9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3478" y="5532120"/>
            <a:ext cx="293370" cy="29337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44170" y="621303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30" name="Text 22"/>
          <p:cNvSpPr/>
          <p:nvPr/>
        </p:nvSpPr>
        <p:spPr>
          <a:xfrm>
            <a:off x="7644170" y="6677501"/>
            <a:ext cx="600051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efforts on high-revenue age groups and express-shipping users for maximum ROI.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60684"/>
            <a:ext cx="2096691" cy="426244"/>
          </a:xfrm>
          <a:prstGeom prst="roundRect">
            <a:avLst>
              <a:gd name="adj" fmla="val 17880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28668"/>
            <a:ext cx="18245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7653"/>
            <a:ext cx="6916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3994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62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33994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862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spanning demographics to behavior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333994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862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43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 include customer demographics (age, gender, location, subscription status), purchase details (item, category, amount, season), and shopping behavior (discounts, previous purchases, review ratings,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541" y="908804"/>
            <a:ext cx="760392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Preparation &amp; Engineering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541" y="2182058"/>
            <a:ext cx="8415695" cy="47688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5727" y="1992987"/>
            <a:ext cx="393013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Python-Powered Transformation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625727" y="2489954"/>
            <a:ext cx="4303633" cy="612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cleaned and enhanced the dataset through systematic preparation: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5727" y="3265170"/>
            <a:ext cx="4303633" cy="3992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missing Review Ratings using category medians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column names to snake_case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bins for segmentation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Engineered purchase_frequency_days feature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redundant promo_code_used column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with PostgreSQL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187082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67E9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3112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8922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Business Questions Explored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Compared spending patterns between male and female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3135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405664"/>
            <a:ext cx="4169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Found customers using discounts while spending above average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3135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Identified the 5 products with highest review ratings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Analyzed purchase amounts by Standard vs. Express shipping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73767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Compared spending between subscribers and non-subscribers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646"/>
            <a:ext cx="8740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8737"/>
            <a:ext cx="8284131" cy="3791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1947" y="2759248"/>
            <a:ext cx="1832533" cy="22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861947" y="3053471"/>
            <a:ext cx="2019858" cy="366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First purchase; onboarding focus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1014132" y="4005369"/>
            <a:ext cx="1832533" cy="229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Returning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89698" y="4299593"/>
            <a:ext cx="1856966" cy="366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2–5 purchases; repeat buyers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861947" y="4648793"/>
            <a:ext cx="1832533" cy="22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861947" y="4943015"/>
            <a:ext cx="2019858" cy="366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5+ purchases; highest subscription rate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6325076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Classification based on purchase history reveals distinct customer lifecycle stages.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475589" y="2023586"/>
            <a:ext cx="4531876" cy="5231368"/>
          </a:xfrm>
          <a:prstGeom prst="roundRect">
            <a:avLst>
              <a:gd name="adj" fmla="val 3604"/>
            </a:avLst>
          </a:prstGeom>
          <a:solidFill>
            <a:srgbClr val="4967E9">
              <a:alpha val="95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702403" y="2624971"/>
            <a:ext cx="4075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02403" y="3206115"/>
            <a:ext cx="407824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shows customers with more than 5 purchases demonstrate significantly higher subscription rates, indicating strong correlation between purchase frequency and subscription likelihood.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02403" y="5587603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insight validates the importance of converting repeat buyers into loyal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999"/>
            <a:ext cx="5918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Age Group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059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 segmentation reveals distinct spending patterns across demographic groups, with certain age brackets contributing disproportionately to total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49798"/>
            <a:ext cx="2367558" cy="2773799"/>
          </a:xfrm>
          <a:prstGeom prst="roundRect">
            <a:avLst>
              <a:gd name="adj" fmla="val 40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384232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74651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18-30 years: Moderate spending, high digital engagement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149798"/>
            <a:ext cx="2367558" cy="2773799"/>
          </a:xfrm>
          <a:prstGeom prst="roundRect">
            <a:avLst>
              <a:gd name="adj" fmla="val 40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622596" y="3384232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Mid-Career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622596" y="3874651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31-45 years: Highest revenue contribution, premium preferences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82533" y="3149798"/>
            <a:ext cx="2367558" cy="2773799"/>
          </a:xfrm>
          <a:prstGeom prst="roundRect">
            <a:avLst>
              <a:gd name="adj" fmla="val 40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16968" y="3384232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Established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6968" y="3874651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46-60 years: Consistent spending, loyalty-driven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150412"/>
            <a:ext cx="7556302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8224" y="6384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Seniors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6875264"/>
            <a:ext cx="7087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60+ years: Quality-focused, lower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729" y="1093232"/>
            <a:ext cx="7048857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Performance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729" y="2272784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Top-Rated Products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89729" y="2751892"/>
            <a:ext cx="4325303" cy="883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Five products achieved exceptional average review ratings, indicating superior customer satisfaction and quality perception.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89729" y="3789640"/>
            <a:ext cx="4325303" cy="883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high-performers span multiple categories, suggesting quality excellence across the product portfolio.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89729" y="4964409"/>
            <a:ext cx="4325303" cy="32147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89729" y="5189101"/>
            <a:ext cx="351353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Discount-Dependent Products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89729" y="5668208"/>
            <a:ext cx="4325303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Five products showed the highest percentage of discounted purchases, revealing price-sensitive items that may require strategic pricing adjustments.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426" y="2158484"/>
            <a:ext cx="8444746" cy="47852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246"/>
            <a:ext cx="8868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Shipping &amp; Subscription Patterns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8653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average purchase amounts indicate premium customer segment willing to pay for speed.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58653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average spend but higher volume, representing cost-conscious majority.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58653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4109"/>
            <a:ext cx="2923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Subscriber Advantage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 show higher average spend and generate significantly more total revenue than non-subscribers.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2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18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interactive dashboard brings all insights together, enabling real-time exploration of customer behavior patterns, revenue trends, and product performance across multiple dimensions.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05726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007769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charts and graphs for instant insight discovery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905726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645456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Drill-Down Capability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645456" y="5007769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data at granular levels across all dimensions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82533" y="3905726"/>
            <a:ext cx="2367558" cy="2810947"/>
          </a:xfrm>
          <a:prstGeom prst="roundRect">
            <a:avLst>
              <a:gd name="adj" fmla="val 402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39828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39828" y="5007769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 data integration for current business intelligence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2026-02-13T18:08:36Z</dcterms:created>
  <dcterms:modified xsi:type="dcterms:W3CDTF">2026-02-13T18:08:36Z</dcterms:modified>
</cp:coreProperties>
</file>